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Default Extension="mp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9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5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6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1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6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7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8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9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30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31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310" r:id="rId4"/>
    <p:sldId id="311" r:id="rId5"/>
    <p:sldId id="258" r:id="rId6"/>
    <p:sldId id="260" r:id="rId7"/>
    <p:sldId id="265" r:id="rId8"/>
    <p:sldId id="266" r:id="rId9"/>
    <p:sldId id="264" r:id="rId10"/>
    <p:sldId id="261" r:id="rId11"/>
    <p:sldId id="262" r:id="rId12"/>
    <p:sldId id="267" r:id="rId13"/>
    <p:sldId id="263" r:id="rId14"/>
    <p:sldId id="268" r:id="rId15"/>
    <p:sldId id="273" r:id="rId16"/>
    <p:sldId id="274" r:id="rId17"/>
    <p:sldId id="272" r:id="rId18"/>
    <p:sldId id="276" r:id="rId19"/>
    <p:sldId id="275" r:id="rId20"/>
    <p:sldId id="277" r:id="rId21"/>
    <p:sldId id="269" r:id="rId22"/>
    <p:sldId id="278" r:id="rId23"/>
    <p:sldId id="279" r:id="rId24"/>
    <p:sldId id="271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12" r:id="rId36"/>
    <p:sldId id="313" r:id="rId37"/>
    <p:sldId id="319" r:id="rId38"/>
    <p:sldId id="314" r:id="rId39"/>
    <p:sldId id="315" r:id="rId40"/>
    <p:sldId id="316" r:id="rId41"/>
    <p:sldId id="317" r:id="rId42"/>
    <p:sldId id="318" r:id="rId43"/>
    <p:sldId id="322" r:id="rId44"/>
    <p:sldId id="320" r:id="rId45"/>
    <p:sldId id="321" r:id="rId46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B1AC"/>
    <a:srgbClr val="72BFC5"/>
    <a:srgbClr val="99FF99"/>
    <a:srgbClr val="FF0000"/>
    <a:srgbClr val="FFFF00"/>
    <a:srgbClr val="00FF00"/>
    <a:srgbClr val="FF9900"/>
    <a:srgbClr val="20F443"/>
    <a:srgbClr val="3371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123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8E1E922-78FF-4416-B6C5-CBE53EB93DCC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2764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10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11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12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13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14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15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16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17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18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19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20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21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22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23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24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25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26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27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28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29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3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30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31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32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33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4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6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7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8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9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66A61C-7473-4C04-86CF-951622FA935D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9367E-C50B-48D9-8AC4-BA73478E0C6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C0B195-690F-4CDB-B31F-E3E2A976EB8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01625" y="228600"/>
            <a:ext cx="8540750" cy="5870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Transporte Radiativo en Líneas Moleculares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3C83311F-DBAC-46EF-9837-DE76D121A042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601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6E8130-D167-4B1A-83B9-EE618EF9E868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6CB204-FCC9-40DA-8BB4-150F67BFDB1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51299-2F39-4B96-9DAC-3DE71B116D8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ECB2F0-EF4D-4506-91B8-ECEB8002073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9E7A0A-2E6E-429A-B34C-C352ABD1E8B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FB4C7D-ECD1-4A3B-B0E6-D6252851601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9CFAC1-F2A2-46B8-BE8D-77452279656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11CB88-F04F-48F3-AD78-BEADB38ABED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BA8C644-59DB-4D5A-992C-6776F0BBD877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10.0.2.2:8888/notebooks/Simple%20diagnostics.ipynb#weak_field_V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9.wmf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27.xml"/><Relationship Id="rId7" Type="http://schemas.openxmlformats.org/officeDocument/2006/relationships/notesSlide" Target="../notesSlides/notesSlide12.xml"/><Relationship Id="rId12" Type="http://schemas.openxmlformats.org/officeDocument/2006/relationships/image" Target="../media/image37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36.png"/><Relationship Id="rId5" Type="http://schemas.openxmlformats.org/officeDocument/2006/relationships/tags" Target="../tags/tag29.xml"/><Relationship Id="rId10" Type="http://schemas.openxmlformats.org/officeDocument/2006/relationships/image" Target="../media/image35.png"/><Relationship Id="rId4" Type="http://schemas.openxmlformats.org/officeDocument/2006/relationships/tags" Target="../tags/tag28.xml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hyperlink" Target="http://10.0.2.2:8888/notebooks/Simple%20diagnostics.ipynb#weak_field_V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32.xml"/><Relationship Id="rId7" Type="http://schemas.openxmlformats.org/officeDocument/2006/relationships/image" Target="../media/image39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tags" Target="../tags/tag35.xml"/><Relationship Id="rId21" Type="http://schemas.openxmlformats.org/officeDocument/2006/relationships/image" Target="../media/image45.png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tags" Target="../tags/tag34.xml"/><Relationship Id="rId16" Type="http://schemas.openxmlformats.org/officeDocument/2006/relationships/image" Target="../media/image26.png"/><Relationship Id="rId20" Type="http://schemas.openxmlformats.org/officeDocument/2006/relationships/image" Target="../media/image44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image" Target="../media/image48.png"/><Relationship Id="rId5" Type="http://schemas.openxmlformats.org/officeDocument/2006/relationships/tags" Target="../tags/tag37.xml"/><Relationship Id="rId15" Type="http://schemas.openxmlformats.org/officeDocument/2006/relationships/notesSlide" Target="../notesSlides/notesSlide15.xml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10" Type="http://schemas.openxmlformats.org/officeDocument/2006/relationships/tags" Target="../tags/tag42.xml"/><Relationship Id="rId19" Type="http://schemas.openxmlformats.org/officeDocument/2006/relationships/image" Target="../media/image43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slideLayout" Target="../slideLayouts/slideLayout12.xml"/><Relationship Id="rId22" Type="http://schemas.openxmlformats.org/officeDocument/2006/relationships/image" Target="../media/image46.png"/><Relationship Id="rId27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48.xml"/><Relationship Id="rId7" Type="http://schemas.openxmlformats.org/officeDocument/2006/relationships/image" Target="../media/image53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30.jpeg"/><Relationship Id="rId4" Type="http://schemas.openxmlformats.org/officeDocument/2006/relationships/slideLayout" Target="../slideLayouts/slideLayout12.xml"/><Relationship Id="rId9" Type="http://schemas.openxmlformats.org/officeDocument/2006/relationships/hyperlink" Target="http://10.0.2.2:8888/notebooks/Simple%20diagnostics.ipynb#strong_field_V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tags" Target="../tags/tag50.xml"/><Relationship Id="rId16" Type="http://schemas.openxmlformats.org/officeDocument/2006/relationships/image" Target="../media/image60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55.png"/><Relationship Id="rId5" Type="http://schemas.openxmlformats.org/officeDocument/2006/relationships/tags" Target="../tags/tag53.xml"/><Relationship Id="rId15" Type="http://schemas.openxmlformats.org/officeDocument/2006/relationships/image" Target="../media/image59.png"/><Relationship Id="rId10" Type="http://schemas.openxmlformats.org/officeDocument/2006/relationships/notesSlide" Target="../notesSlides/notesSlide17.xml"/><Relationship Id="rId4" Type="http://schemas.openxmlformats.org/officeDocument/2006/relationships/tags" Target="../tags/tag52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hyperlink" Target="http://10.0.2.2:8888/notebooks/Simple%20diagnostics.ipynb#longMagnetograph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55.png"/><Relationship Id="rId18" Type="http://schemas.openxmlformats.org/officeDocument/2006/relationships/image" Target="../media/image59.png"/><Relationship Id="rId3" Type="http://schemas.openxmlformats.org/officeDocument/2006/relationships/tags" Target="../tags/tag59.xml"/><Relationship Id="rId21" Type="http://schemas.openxmlformats.org/officeDocument/2006/relationships/image" Target="../media/image68.png"/><Relationship Id="rId7" Type="http://schemas.openxmlformats.org/officeDocument/2006/relationships/tags" Target="../tags/tag63.xml"/><Relationship Id="rId12" Type="http://schemas.openxmlformats.org/officeDocument/2006/relationships/notesSlide" Target="../notesSlides/notesSlide19.xml"/><Relationship Id="rId17" Type="http://schemas.openxmlformats.org/officeDocument/2006/relationships/image" Target="../media/image32.png"/><Relationship Id="rId2" Type="http://schemas.openxmlformats.org/officeDocument/2006/relationships/tags" Target="../tags/tag58.xml"/><Relationship Id="rId16" Type="http://schemas.openxmlformats.org/officeDocument/2006/relationships/image" Target="../media/image66.png"/><Relationship Id="rId20" Type="http://schemas.openxmlformats.org/officeDocument/2006/relationships/image" Target="../media/image67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61.xml"/><Relationship Id="rId15" Type="http://schemas.openxmlformats.org/officeDocument/2006/relationships/image" Target="../media/image65.png"/><Relationship Id="rId10" Type="http://schemas.openxmlformats.org/officeDocument/2006/relationships/tags" Target="../tags/tag66.xml"/><Relationship Id="rId19" Type="http://schemas.openxmlformats.org/officeDocument/2006/relationships/image" Target="../media/image60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64.png"/><Relationship Id="rId22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hyperlink" Target="http://10.0.2.2:8888/notebooks/Simple%20diagnostics.ipynb#longMagnetograph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69.xml"/><Relationship Id="rId7" Type="http://schemas.openxmlformats.org/officeDocument/2006/relationships/image" Target="../media/image71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74.png"/><Relationship Id="rId4" Type="http://schemas.openxmlformats.org/officeDocument/2006/relationships/tags" Target="../tags/tag70.xml"/><Relationship Id="rId9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75.png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hyperlink" Target="http://10.0.2.2:8888/notebooks/Simple%20diagnostics.ipynb#co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13" Type="http://schemas.openxmlformats.org/officeDocument/2006/relationships/image" Target="../media/image85.png"/><Relationship Id="rId3" Type="http://schemas.openxmlformats.org/officeDocument/2006/relationships/tags" Target="../tags/tag77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84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image" Target="../media/image83.png"/><Relationship Id="rId5" Type="http://schemas.openxmlformats.org/officeDocument/2006/relationships/tags" Target="../tags/tag79.xml"/><Relationship Id="rId10" Type="http://schemas.openxmlformats.org/officeDocument/2006/relationships/image" Target="../media/image80.png"/><Relationship Id="rId4" Type="http://schemas.openxmlformats.org/officeDocument/2006/relationships/tags" Target="../tags/tag78.xml"/><Relationship Id="rId9" Type="http://schemas.openxmlformats.org/officeDocument/2006/relationships/image" Target="../media/image82.png"/><Relationship Id="rId1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13" Type="http://schemas.openxmlformats.org/officeDocument/2006/relationships/image" Target="../media/image91.png"/><Relationship Id="rId3" Type="http://schemas.openxmlformats.org/officeDocument/2006/relationships/tags" Target="../tags/tag83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90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89.png"/><Relationship Id="rId5" Type="http://schemas.openxmlformats.org/officeDocument/2006/relationships/tags" Target="../tags/tag85.xml"/><Relationship Id="rId10" Type="http://schemas.openxmlformats.org/officeDocument/2006/relationships/image" Target="../media/image88.png"/><Relationship Id="rId4" Type="http://schemas.openxmlformats.org/officeDocument/2006/relationships/tags" Target="../tags/tag84.xml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13" Type="http://schemas.openxmlformats.org/officeDocument/2006/relationships/image" Target="../media/image91.png"/><Relationship Id="rId3" Type="http://schemas.openxmlformats.org/officeDocument/2006/relationships/tags" Target="../tags/tag89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94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../media/image89.png"/><Relationship Id="rId5" Type="http://schemas.openxmlformats.org/officeDocument/2006/relationships/tags" Target="../tags/tag91.xml"/><Relationship Id="rId10" Type="http://schemas.openxmlformats.org/officeDocument/2006/relationships/image" Target="../media/image88.png"/><Relationship Id="rId4" Type="http://schemas.openxmlformats.org/officeDocument/2006/relationships/tags" Target="../tags/tag90.xml"/><Relationship Id="rId9" Type="http://schemas.openxmlformats.org/officeDocument/2006/relationships/image" Target="../media/image93.png"/><Relationship Id="rId1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10.0.2.2:8888/notebooks/Simple%20diagnostics.ipynb#inclinationFilling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7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tags" Target="../tags/tag97.xml"/><Relationship Id="rId7" Type="http://schemas.openxmlformats.org/officeDocument/2006/relationships/image" Target="../media/image99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98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hyperlink" Target="http://10.0.2.2:8888/notebooks/Simple%20diagnostics.ipynb#lineRatio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tags" Target="../tags/tag102.xml"/><Relationship Id="rId7" Type="http://schemas.openxmlformats.org/officeDocument/2006/relationships/image" Target="../media/image108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4.xml"/><Relationship Id="rId5" Type="http://schemas.openxmlformats.org/officeDocument/2006/relationships/image" Target="../media/image30.jpeg"/><Relationship Id="rId4" Type="http://schemas.openxmlformats.org/officeDocument/2006/relationships/hyperlink" Target="http://10.0.2.2:8888/notebooks/Asymmetries.ipynb#Mechanisms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10.0.2.2:8888/notebooks/Asymmetries.ipynb#Noise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tags" Target="../tags/tag107.xml"/><Relationship Id="rId7" Type="http://schemas.openxmlformats.org/officeDocument/2006/relationships/image" Target="../media/image114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113.png"/><Relationship Id="rId5" Type="http://schemas.openxmlformats.org/officeDocument/2006/relationships/image" Target="../media/image106.png"/><Relationship Id="rId4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media" Target="../media/media2.mpv"/><Relationship Id="rId7" Type="http://schemas.openxmlformats.org/officeDocument/2006/relationships/image" Target="../media/image119.png"/><Relationship Id="rId2" Type="http://schemas.openxmlformats.org/officeDocument/2006/relationships/video" Target="../media/media1.mpv"/><Relationship Id="rId1" Type="http://schemas.microsoft.com/office/2007/relationships/media" Target="../media/media1.mpv"/><Relationship Id="rId6" Type="http://schemas.openxmlformats.org/officeDocument/2006/relationships/image" Target="../media/image11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v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4.xml"/><Relationship Id="rId7" Type="http://schemas.openxmlformats.org/officeDocument/2006/relationships/image" Target="../media/image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1.png"/><Relationship Id="rId4" Type="http://schemas.openxmlformats.org/officeDocument/2006/relationships/tags" Target="../tags/tag5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tags" Target="../tags/tag7.xml"/><Relationship Id="rId16" Type="http://schemas.openxmlformats.org/officeDocument/2006/relationships/image" Target="../media/image17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2.png"/><Relationship Id="rId5" Type="http://schemas.openxmlformats.org/officeDocument/2006/relationships/tags" Target="../tags/tag10.xml"/><Relationship Id="rId15" Type="http://schemas.openxmlformats.org/officeDocument/2006/relationships/image" Target="../media/image16.png"/><Relationship Id="rId10" Type="http://schemas.openxmlformats.org/officeDocument/2006/relationships/notesSlide" Target="../notesSlides/notesSlide6.xml"/><Relationship Id="rId4" Type="http://schemas.openxmlformats.org/officeDocument/2006/relationships/tags" Target="../tags/tag9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6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2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23.png"/><Relationship Id="rId5" Type="http://schemas.openxmlformats.org/officeDocument/2006/relationships/tags" Target="../tags/tag18.xml"/><Relationship Id="rId10" Type="http://schemas.openxmlformats.org/officeDocument/2006/relationships/image" Target="../media/image22.png"/><Relationship Id="rId4" Type="http://schemas.openxmlformats.org/officeDocument/2006/relationships/tags" Target="../tags/tag17.xm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05344"/>
            <a:ext cx="7909878" cy="138022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628" y="2924944"/>
            <a:ext cx="4924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414399" algn="ctr">
              <a:defRPr b="0">
                <a:latin typeface="Verdana" pitchFamily="34"/>
              </a:defRPr>
            </a:pPr>
            <a:r>
              <a:rPr lang="es-ES" sz="3600" b="1" baseline="30000" dirty="0">
                <a:solidFill>
                  <a:srgbClr val="99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" pitchFamily="2" charset="0"/>
                <a:ea typeface="Roboto" pitchFamily="2" charset="0"/>
                <a:cs typeface="Lohit Hindi" pitchFamily="2"/>
              </a:rPr>
              <a:t>A. Asensio Ramos</a:t>
            </a:r>
          </a:p>
          <a:p>
            <a:pPr indent="-414399" algn="ctr">
              <a:defRPr b="0">
                <a:latin typeface="Verdana" pitchFamily="34"/>
              </a:defRPr>
            </a:pP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Instituto de Astrofísica de 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Canarias</a:t>
            </a: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56176" y="6090192"/>
            <a:ext cx="2729433" cy="369395"/>
            <a:chOff x="5868144" y="6090192"/>
            <a:chExt cx="2729433" cy="36939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6093296"/>
              <a:ext cx="366291" cy="36629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32827" y="6090192"/>
              <a:ext cx="2364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800" dirty="0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github.com/</a:t>
              </a:r>
              <a:r>
                <a:rPr lang="es-ES" sz="1800" dirty="0" err="1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aasensio</a:t>
              </a:r>
              <a:endPara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41" y="5445224"/>
            <a:ext cx="581559" cy="5815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37398" y="5517232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@</a:t>
            </a:r>
            <a:r>
              <a:rPr lang="es-ES" sz="1800" dirty="0" err="1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aasensior</a:t>
            </a:r>
            <a:endParaRPr lang="es-ES" sz="1800" dirty="0" smtClean="0">
              <a:solidFill>
                <a:schemeClr val="accent1">
                  <a:lumMod val="50000"/>
                </a:schemeClr>
              </a:solidFill>
              <a:ea typeface="WenQuanYi Zen Hei" pitchFamily="2"/>
              <a:cs typeface="Lohit Hindi" pitchFamily="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911824"/>
            <a:ext cx="422176" cy="4221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64218" y="4911824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aasensio.github.io/blog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" y="6432574"/>
            <a:ext cx="1117460" cy="3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3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85532" y="0"/>
            <a:ext cx="4172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infer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, use a linear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fit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24" y="1066800"/>
            <a:ext cx="7163753" cy="808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266" y="2010727"/>
            <a:ext cx="2597468" cy="8086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7853" y="1585425"/>
            <a:ext cx="3628122" cy="64598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" name="Picture 9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86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74838" y="0"/>
            <a:ext cx="6194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Linear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appears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at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second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order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60960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Second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order</a:t>
            </a:r>
            <a:endParaRPr lang="es-ES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8853" y="1371600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V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2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=0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111" y="1826792"/>
            <a:ext cx="2039779" cy="7640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81" y="3950494"/>
            <a:ext cx="3424238" cy="6977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3181290"/>
            <a:ext cx="6306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Rotating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reference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system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minimize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495" y="5257800"/>
            <a:ext cx="7201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Useful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estimate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azimuth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field</a:t>
            </a:r>
            <a:endParaRPr lang="en-US" sz="24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545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75061" y="0"/>
            <a:ext cx="3393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Effective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Landé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factors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06680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Stokes V</a:t>
            </a:r>
            <a:endParaRPr lang="en-US" sz="24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73" y="1986309"/>
            <a:ext cx="6002655" cy="5124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2966691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Stokes Q</a:t>
            </a:r>
            <a:endParaRPr lang="en-US" sz="24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73" y="3886200"/>
            <a:ext cx="1306830" cy="2838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74" y="4419601"/>
            <a:ext cx="3495675" cy="516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73" y="5257800"/>
            <a:ext cx="2975610" cy="2552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09" y="5840730"/>
            <a:ext cx="299085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269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43443" y="0"/>
            <a:ext cx="7257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Conditions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for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weak-field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approximation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hold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4" y="1863116"/>
            <a:ext cx="8710613" cy="3442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35104" y="5410200"/>
            <a:ext cx="2656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Landi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degl’Innocenti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(2004)</a:t>
            </a:r>
          </a:p>
        </p:txBody>
      </p:sp>
      <p:pic>
        <p:nvPicPr>
          <p:cNvPr id="7" name="Picture 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44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3809" y="0"/>
            <a:ext cx="3876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Strong-field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approximation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990600"/>
            <a:ext cx="3657600" cy="351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1676400"/>
            <a:ext cx="64652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splitting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much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larger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thermal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width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small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fields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Fe I line at 12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um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300 G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gives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352801"/>
            <a:ext cx="2800350" cy="3257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038600"/>
            <a:ext cx="2814638" cy="32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77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16313" y="0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Strong-field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profiles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990600"/>
            <a:ext cx="3657600" cy="351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60" y="2895850"/>
            <a:ext cx="1983660" cy="2368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12" y="2895600"/>
            <a:ext cx="2022488" cy="235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895850"/>
            <a:ext cx="2011579" cy="234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354668"/>
            <a:ext cx="2751027" cy="5414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4040468"/>
            <a:ext cx="2717734" cy="5414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4781512"/>
            <a:ext cx="2644140" cy="5011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60" y="3395526"/>
            <a:ext cx="2314842" cy="23680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60" y="3896112"/>
            <a:ext cx="2285671" cy="23680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60" y="4420925"/>
            <a:ext cx="890588" cy="2299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77" y="3354092"/>
            <a:ext cx="2762723" cy="54202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51" y="4040468"/>
            <a:ext cx="2731149" cy="54202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4" y="4780980"/>
            <a:ext cx="2657476" cy="50167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39775" y="1981198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99FF99"/>
                </a:solidFill>
                <a:latin typeface="Symbol" pitchFamily="18" charset="2"/>
                <a:ea typeface="Roboto Light" pitchFamily="2" charset="0"/>
              </a:rPr>
              <a:t>s</a:t>
            </a:r>
            <a:r>
              <a:rPr lang="es-ES" sz="2400" baseline="-250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b</a:t>
            </a:r>
            <a:endParaRPr lang="en-US" sz="2400" baseline="-250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757130" y="1981199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99FF99"/>
                </a:solidFill>
                <a:latin typeface="Symbol" pitchFamily="18" charset="2"/>
                <a:ea typeface="Roboto Light" pitchFamily="2" charset="0"/>
              </a:rPr>
              <a:t>s</a:t>
            </a:r>
            <a:r>
              <a:rPr lang="es-ES" sz="2400" baseline="-250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r</a:t>
            </a:r>
            <a:endParaRPr lang="en-US" sz="2400" baseline="-250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51427" y="1984092"/>
            <a:ext cx="35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99FF99"/>
                </a:solidFill>
                <a:latin typeface="Symbol" pitchFamily="18" charset="2"/>
                <a:ea typeface="Roboto Light" pitchFamily="2" charset="0"/>
              </a:rPr>
              <a:t>p</a:t>
            </a:r>
            <a:endParaRPr lang="en-US" sz="2400" baseline="-250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219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51869" y="0"/>
            <a:ext cx="424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Strong-field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: simple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inference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28800"/>
            <a:ext cx="3657600" cy="3518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312" y="3352800"/>
            <a:ext cx="1602105" cy="600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5181600"/>
            <a:ext cx="2834640" cy="647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3399" y="1166514"/>
            <a:ext cx="6768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intensity</a:t>
            </a:r>
            <a:r>
              <a:rPr lang="en-U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 measure component separation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3400" y="2714565"/>
            <a:ext cx="837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azimuth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measure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ratio of U and Q in </a:t>
            </a:r>
            <a:r>
              <a:rPr lang="es-ES" dirty="0" smtClean="0">
                <a:solidFill>
                  <a:srgbClr val="99FF99"/>
                </a:solidFill>
                <a:latin typeface="Symbol" pitchFamily="18" charset="2"/>
                <a:ea typeface="Roboto Light" pitchFamily="2" charset="0"/>
                <a:sym typeface="Wingdings" pitchFamily="2" charset="2"/>
              </a:rPr>
              <a:t>s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or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smtClean="0">
                <a:solidFill>
                  <a:srgbClr val="99FF99"/>
                </a:solidFill>
                <a:latin typeface="Symbol" pitchFamily="18" charset="2"/>
                <a:ea typeface="Roboto Light" pitchFamily="2" charset="0"/>
                <a:sym typeface="Wingdings" pitchFamily="2" charset="2"/>
              </a:rPr>
              <a:t>p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components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9600" y="4267140"/>
            <a:ext cx="7494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inclination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 use V, Q and U in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any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smtClean="0">
                <a:solidFill>
                  <a:srgbClr val="99FF99"/>
                </a:solidFill>
                <a:latin typeface="Symbol" pitchFamily="18" charset="2"/>
                <a:ea typeface="Roboto Light" pitchFamily="2" charset="0"/>
                <a:sym typeface="Wingdings" pitchFamily="2" charset="2"/>
              </a:rPr>
              <a:t>s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component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5589" y="6153090"/>
            <a:ext cx="5392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But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always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better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do a real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fitting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2" name="Picture 11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54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92897" y="0"/>
            <a:ext cx="6558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Longitudinal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magnetograph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Babcock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(1953)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4388" y="914400"/>
            <a:ext cx="6675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fundamentally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based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weak-field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approximation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8" y="1752600"/>
            <a:ext cx="3308985" cy="9515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44593"/>
            <a:ext cx="2819400" cy="5257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00" y="3443690"/>
            <a:ext cx="1221105" cy="26860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 bwMode="auto">
          <a:xfrm>
            <a:off x="3733800" y="3577993"/>
            <a:ext cx="1524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439939" y="2590800"/>
            <a:ext cx="1588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first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order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654193"/>
            <a:ext cx="1335405" cy="25527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938" y="5479092"/>
            <a:ext cx="3293861" cy="1302708"/>
            <a:chOff x="439939" y="4725351"/>
            <a:chExt cx="4229100" cy="1672591"/>
          </a:xfrm>
        </p:grpSpPr>
        <p:pic>
          <p:nvPicPr>
            <p:cNvPr id="19" name="Picture 1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39" y="4725351"/>
              <a:ext cx="3211830" cy="76009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39" y="5637847"/>
              <a:ext cx="4229100" cy="760095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669" y="6208156"/>
            <a:ext cx="3225165" cy="255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53" y="5659841"/>
            <a:ext cx="2506980" cy="230505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 bwMode="auto">
          <a:xfrm>
            <a:off x="3810000" y="6071097"/>
            <a:ext cx="1524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439938" y="4114800"/>
            <a:ext cx="6200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calibration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constant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has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be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computed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for</a:t>
            </a:r>
            <a:endParaRPr lang="es-ES" dirty="0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specific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instrument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expected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Stokes I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profiles</a:t>
            </a:r>
            <a:endParaRPr lang="en-US" dirty="0" err="1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9766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92897" y="0"/>
            <a:ext cx="6558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Longitudinal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magnetograph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Babcock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(1953)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00" y="990600"/>
            <a:ext cx="6134600" cy="424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91200"/>
            <a:ext cx="5623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Calibration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issues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single Stokes I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Saturation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effect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076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1242" y="0"/>
            <a:ext cx="3201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Vector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magnetograph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01053"/>
            <a:ext cx="2757488" cy="79295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966" y="801052"/>
            <a:ext cx="2836069" cy="79295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12" y="801053"/>
            <a:ext cx="2833688" cy="79295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665" y="3276600"/>
            <a:ext cx="2223135" cy="29337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>
            <a:off x="3733800" y="3577993"/>
            <a:ext cx="1524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39939" y="2590800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second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order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" y="3225233"/>
            <a:ext cx="2739390" cy="55816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39938" y="4114800"/>
            <a:ext cx="6200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calibration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constant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has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be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computed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for</a:t>
            </a:r>
            <a:endParaRPr lang="es-ES" dirty="0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specific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instrument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expected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Stokes I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profiles</a:t>
            </a:r>
            <a:endParaRPr lang="en-US" dirty="0" err="1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39938" y="5479092"/>
            <a:ext cx="3293861" cy="1302708"/>
            <a:chOff x="439939" y="4725351"/>
            <a:chExt cx="4229100" cy="1672591"/>
          </a:xfrm>
        </p:grpSpPr>
        <p:pic>
          <p:nvPicPr>
            <p:cNvPr id="21" name="Picture 2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39" y="4725351"/>
              <a:ext cx="3211830" cy="76009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39" y="5637847"/>
              <a:ext cx="4229100" cy="760095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669" y="6208156"/>
            <a:ext cx="3169920" cy="2552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53" y="5659841"/>
            <a:ext cx="1962150" cy="512445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 bwMode="auto">
          <a:xfrm>
            <a:off x="3810000" y="6071097"/>
            <a:ext cx="1524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665" y="3578140"/>
            <a:ext cx="2192655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83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14076"/>
            <a:ext cx="7909878" cy="20291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</a:p>
          <a:p>
            <a:pPr algn="ctr">
              <a:defRPr b="0">
                <a:latin typeface="Verdana" pitchFamily="34"/>
              </a:defRPr>
            </a:pPr>
            <a:r>
              <a:rPr lang="es-ES" sz="44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Lecture</a:t>
            </a:r>
            <a:r>
              <a:rPr lang="es-E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 2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62150" y="3581400"/>
            <a:ext cx="52197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Simplified </a:t>
            </a: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diagnostics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Weak-field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approximation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Strong-field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approximation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Longitudinal and vector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magnetographs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Bisector and center-of-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gravity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techniques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Unresolved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fields</a:t>
            </a:r>
            <a:endParaRPr lang="en-U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Asymmetries</a:t>
            </a:r>
            <a:endParaRPr lang="es-ES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5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1242" y="0"/>
            <a:ext cx="3201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Vector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magnetograph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82" y="1066800"/>
            <a:ext cx="6275836" cy="434362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38200" y="5791200"/>
            <a:ext cx="5623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Calibration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issues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single Stokes I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Saturation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effect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82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0895" y="0"/>
            <a:ext cx="784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Bisector &amp; center-of-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gravity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Rayrole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1967;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Semel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1967)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43000"/>
            <a:ext cx="2632710" cy="5124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199167"/>
            <a:ext cx="3959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Left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right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circular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polarization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803832"/>
            <a:ext cx="3006090" cy="350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505200"/>
            <a:ext cx="3036570" cy="3505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8877" y="2779037"/>
            <a:ext cx="3257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Compute </a:t>
            </a:r>
            <a:r>
              <a:rPr lang="es-ES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bisectors</a:t>
            </a:r>
            <a:r>
              <a:rPr lang="es-ES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 of I</a:t>
            </a:r>
            <a:r>
              <a:rPr lang="es-ES" baseline="-25000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±</a:t>
            </a:r>
            <a:endParaRPr lang="en-US" dirty="0" err="1" smtClean="0">
              <a:solidFill>
                <a:srgbClr val="72BFC5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999" y="3480405"/>
            <a:ext cx="4063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Compute </a:t>
            </a:r>
            <a:r>
              <a:rPr lang="es-ES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 center-of-</a:t>
            </a:r>
            <a:r>
              <a:rPr lang="es-ES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gravity</a:t>
            </a:r>
            <a:r>
              <a:rPr lang="es-ES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 of I</a:t>
            </a:r>
            <a:r>
              <a:rPr lang="es-ES" baseline="-25000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±</a:t>
            </a:r>
            <a:endParaRPr lang="en-US" dirty="0" err="1" smtClean="0">
              <a:solidFill>
                <a:srgbClr val="72BFC5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719" y="5105400"/>
            <a:ext cx="3738563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01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0895" y="0"/>
            <a:ext cx="784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Bisector &amp; center-of-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gravity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Rayrole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1967;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Semel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1967)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43000"/>
            <a:ext cx="2632710" cy="5124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199167"/>
            <a:ext cx="3959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Left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right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circular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polarization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2209800"/>
            <a:ext cx="6800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B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weak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longitudinal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component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independent</a:t>
            </a:r>
            <a:endParaRPr lang="es-ES" dirty="0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of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depth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i="1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cog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i="1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bisector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techniques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correct</a:t>
            </a:r>
            <a:endParaRPr lang="en-US" i="1" dirty="0" err="1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3505200"/>
            <a:ext cx="3956685" cy="60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1349" y="5029200"/>
            <a:ext cx="4719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systematic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errors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Provide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longitudinal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affected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saturation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effects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997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0895" y="0"/>
            <a:ext cx="784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Bisector &amp; center-of-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gravity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Rayrole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1967;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Semel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1967)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64" y="859531"/>
            <a:ext cx="7141472" cy="4942744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81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83025" y="0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Unresolved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3733800" cy="373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47800"/>
            <a:ext cx="3733800" cy="373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6686" y="5791200"/>
            <a:ext cx="7210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fields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typically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unresolved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at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scale</a:t>
            </a:r>
            <a:endParaRPr lang="en-US" sz="24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9281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83025" y="0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Unresolved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430" y="762000"/>
            <a:ext cx="6551140" cy="50207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26012" y="499646"/>
            <a:ext cx="2598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Martínez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Pillet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et al. (2010)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6686" y="5791200"/>
            <a:ext cx="64251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But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also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typically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unresolved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our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current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observational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capabilities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515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3893" y="0"/>
            <a:ext cx="677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Unresolved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Longitudinal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magnetograph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91" y="801053"/>
            <a:ext cx="3638550" cy="7929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997476"/>
            <a:ext cx="3246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magnetograph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2209800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Actual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observation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542" y="2013378"/>
            <a:ext cx="4181475" cy="82629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352800" y="3962400"/>
            <a:ext cx="2438400" cy="2286000"/>
            <a:chOff x="2971800" y="3962400"/>
            <a:chExt cx="2438400" cy="228600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2971800" y="3962400"/>
              <a:ext cx="2438400" cy="22860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3475002" y="4390103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464116" y="4650658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213746" y="548640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191000" y="548640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4782963" y="4213122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4743634" y="563880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278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3893" y="0"/>
            <a:ext cx="677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Unresolved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Longitudinal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magnetograph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772094"/>
            <a:ext cx="4262438" cy="8262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1" y="788763"/>
            <a:ext cx="3638550" cy="792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705" y="1598388"/>
            <a:ext cx="3414713" cy="7048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469" y="2971800"/>
            <a:ext cx="4691063" cy="828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4191000"/>
            <a:ext cx="5311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intensity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independent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P and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291" y="4290060"/>
            <a:ext cx="1604010" cy="2819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163" y="5105400"/>
            <a:ext cx="3495675" cy="72151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94074" y="5943600"/>
            <a:ext cx="6155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Longitudinal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magnetograph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measures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«Flux of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across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observed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area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»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392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5209" y="0"/>
            <a:ext cx="793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Unresolved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Long.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magnetograph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Filling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factor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52800" y="762000"/>
            <a:ext cx="2438400" cy="2286000"/>
            <a:chOff x="2971800" y="3962400"/>
            <a:chExt cx="2438400" cy="228600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2971800" y="3962400"/>
              <a:ext cx="2438400" cy="22860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3475002" y="4390103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464116" y="4650658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213746" y="548640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191000" y="548640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4782963" y="4213122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4743634" y="563880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943600" y="776748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f: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fraction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filled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field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(1-f):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-free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fraction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81" y="3875678"/>
            <a:ext cx="5634038" cy="8048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231" y="776748"/>
            <a:ext cx="295275" cy="3071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9609"/>
            <a:ext cx="395288" cy="2667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 bwMode="auto">
          <a:xfrm>
            <a:off x="3124200" y="1012722"/>
            <a:ext cx="470546" cy="4817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1" idx="1"/>
          </p:cNvCxnSpPr>
          <p:nvPr/>
        </p:nvCxnSpPr>
        <p:spPr bwMode="auto">
          <a:xfrm flipH="1" flipV="1">
            <a:off x="5277034" y="2590800"/>
            <a:ext cx="818966" cy="13215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8" name="Picture 3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726" y="5352858"/>
            <a:ext cx="3921919" cy="719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196886"/>
            <a:ext cx="1373981" cy="31194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1" y="5895975"/>
            <a:ext cx="1981200" cy="352425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 bwMode="auto">
          <a:xfrm>
            <a:off x="2590800" y="5712427"/>
            <a:ext cx="92107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119024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7006" y="0"/>
            <a:ext cx="814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Unresolved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Vector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magnetograph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Filling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factor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52800" y="762000"/>
            <a:ext cx="2438400" cy="2286000"/>
            <a:chOff x="2971800" y="3962400"/>
            <a:chExt cx="2438400" cy="228600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2971800" y="3962400"/>
              <a:ext cx="2438400" cy="22860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3475002" y="4390103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464116" y="4650658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213746" y="548640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191000" y="548640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4782963" y="4213122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4743634" y="563880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943600" y="776748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f: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fraction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filled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field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(1-f):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-free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fraction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72" y="3875677"/>
            <a:ext cx="6241256" cy="952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231" y="776748"/>
            <a:ext cx="295275" cy="3071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9609"/>
            <a:ext cx="395288" cy="2667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 bwMode="auto">
          <a:xfrm>
            <a:off x="3124200" y="1012722"/>
            <a:ext cx="470546" cy="4817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1" idx="1"/>
          </p:cNvCxnSpPr>
          <p:nvPr/>
        </p:nvCxnSpPr>
        <p:spPr bwMode="auto">
          <a:xfrm flipH="1" flipV="1">
            <a:off x="5277034" y="2590800"/>
            <a:ext cx="818966" cy="13215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44" y="5219700"/>
            <a:ext cx="4374356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196886"/>
            <a:ext cx="1373981" cy="31194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1" y="5895975"/>
            <a:ext cx="1981200" cy="352425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 bwMode="auto">
          <a:xfrm>
            <a:off x="2590800" y="5712427"/>
            <a:ext cx="92107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4170416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816" name="Picture 40" descr="zeem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3" y="206375"/>
            <a:ext cx="4564062" cy="645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646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53335" y="0"/>
            <a:ext cx="5237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Unresolved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Inclination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angle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72" y="838200"/>
            <a:ext cx="4107656" cy="7834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621631"/>
            <a:ext cx="2188369" cy="719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157" y="2514600"/>
            <a:ext cx="5405685" cy="3741373"/>
          </a:xfrm>
          <a:prstGeom prst="rect">
            <a:avLst/>
          </a:prstGeom>
        </p:spPr>
      </p:pic>
      <p:pic>
        <p:nvPicPr>
          <p:cNvPr id="9" name="Picture 8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84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55739" y="0"/>
            <a:ext cx="5232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Unresolved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Center of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gravity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838200"/>
            <a:ext cx="5886450" cy="852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666" y="4724400"/>
            <a:ext cx="3826669" cy="8262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66" y="2819400"/>
            <a:ext cx="4969669" cy="76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2209800"/>
            <a:ext cx="5897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definition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integrated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depression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3856149"/>
            <a:ext cx="4055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apparent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turns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out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be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0312" y="6019800"/>
            <a:ext cx="7183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some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renaming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of variables,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everything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turns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out</a:t>
            </a:r>
            <a:endParaRPr lang="es-ES" dirty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be similar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what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get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longitudinal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magnetograph</a:t>
            </a:r>
            <a:endParaRPr lang="en-US" dirty="0" err="1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200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75640" y="0"/>
            <a:ext cx="6192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Unresolved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line ratio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technique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842" y="838200"/>
            <a:ext cx="789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saturation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regime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occurs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each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 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strengths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4527" y="1828800"/>
            <a:ext cx="82349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inference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tool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finds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pairs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</a:t>
            </a:r>
          </a:p>
          <a:p>
            <a:pPr marL="342900" indent="-342900">
              <a:buFont typeface="Arial" pitchFamily="34" charset="0"/>
              <a:buChar char="•"/>
            </a:pP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exactly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same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behavior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respect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thermodynamics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effective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Landé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factors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56" y="3810000"/>
            <a:ext cx="2826544" cy="750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56" y="4744449"/>
            <a:ext cx="2826544" cy="7500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19200" y="3962400"/>
            <a:ext cx="2858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weak-field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regime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9200" y="4857690"/>
            <a:ext cx="2871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When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saturation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occurs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06909" y="6327577"/>
            <a:ext cx="129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Stenflo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(1973)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289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75640" y="0"/>
            <a:ext cx="6192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Unresolved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line ratio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technique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4" y="1371600"/>
            <a:ext cx="6150872" cy="4257131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62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5154" y="76200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Asymmetries</a:t>
            </a:r>
            <a:endParaRPr lang="es-ES" sz="2400" dirty="0" smtClean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04800" y="1371600"/>
            <a:ext cx="4181475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85344" y="609600"/>
            <a:ext cx="4373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Spectral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usually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asymmetric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8874" y="6096000"/>
            <a:ext cx="149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Borrero (2012)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13" y="1358245"/>
            <a:ext cx="3819318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67400" y="6096000"/>
            <a:ext cx="2985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Martínez González et al. (2012)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990600"/>
            <a:ext cx="3103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effect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gradients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7400" y="942945"/>
            <a:ext cx="2985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Hanle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effect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orientation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42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9296" y="76200"/>
            <a:ext cx="5705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Characterizing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asymmetries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Stokes V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1524000"/>
            <a:ext cx="2039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Area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asymmetry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" y="4642247"/>
            <a:ext cx="2670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Amplitude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asymmetry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25" y="2286000"/>
            <a:ext cx="2459831" cy="7929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25" y="5550694"/>
            <a:ext cx="1754981" cy="62150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81200"/>
            <a:ext cx="38481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24" y="3346847"/>
            <a:ext cx="1964531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0206" y="76200"/>
            <a:ext cx="7723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How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can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one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generate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asymmetries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1553" y="1143000"/>
            <a:ext cx="842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Milne-Eddington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solution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gives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symmetric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553" y="1932057"/>
            <a:ext cx="7746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first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order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area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asymmetries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generated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B and v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gradients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along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line-of-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sight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López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Ariste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2002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more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details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38" y="3059906"/>
            <a:ext cx="1990725" cy="67389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>
            <a:off x="1066800" y="5181600"/>
            <a:ext cx="19050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99FF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1295400" y="41148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2BFC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1905000" y="41148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2BFC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1600200" y="41148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2BFC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2209800" y="54864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2B1A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2819400" y="54864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2B1A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2514600" y="54864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2B1A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1447800" y="3657600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B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95400" y="5667345"/>
            <a:ext cx="636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B=0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96243" y="4295745"/>
            <a:ext cx="603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Roboto Light" pitchFamily="2" charset="0"/>
                <a:ea typeface="Roboto Light" pitchFamily="2" charset="0"/>
              </a:rPr>
              <a:t>v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=0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57300" y="6324600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Roboto Light" pitchFamily="2" charset="0"/>
                <a:ea typeface="Roboto Light" pitchFamily="2" charset="0"/>
              </a:rPr>
              <a:t>v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6629400" y="5181600"/>
            <a:ext cx="19050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99FF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flipV="1">
            <a:off x="6858000" y="55626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2BFC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 flipV="1">
            <a:off x="7467600" y="55626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2BFC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V="1">
            <a:off x="7162800" y="55626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2BFC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7755568" y="41148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2B1A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flipV="1">
            <a:off x="8365168" y="41148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2B1A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flipV="1">
            <a:off x="8060368" y="41148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2B1A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991118" y="6334027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B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01697" y="4343400"/>
            <a:ext cx="636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B=0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58843" y="5743545"/>
            <a:ext cx="603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Roboto Light" pitchFamily="2" charset="0"/>
                <a:ea typeface="Roboto Light" pitchFamily="2" charset="0"/>
              </a:rPr>
              <a:t>v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=0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5518" y="3657600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Roboto Light" pitchFamily="2" charset="0"/>
                <a:ea typeface="Roboto Light" pitchFamily="2" charset="0"/>
              </a:rPr>
              <a:t>v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0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0206" y="76200"/>
            <a:ext cx="7723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How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can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one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generate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asymmetries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4930914"/>
            <a:ext cx="8220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Area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asymmetries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gradients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along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line-of-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sight</a:t>
            </a:r>
            <a:endParaRPr lang="es-ES" dirty="0" smtClean="0">
              <a:latin typeface="Roboto Light" pitchFamily="2" charset="0"/>
              <a:ea typeface="Roboto Light" pitchFamily="2" charset="0"/>
              <a:sym typeface="Wingdings" pitchFamily="2" charset="2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Amplitude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asymmetries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 can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also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generated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other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mechanisms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38" y="914400"/>
            <a:ext cx="1990725" cy="673894"/>
          </a:xfrm>
          <a:prstGeom prst="rect">
            <a:avLst/>
          </a:prstGeom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3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0005" y="76200"/>
            <a:ext cx="7083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Measured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asymmetries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depend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instrument</a:t>
            </a:r>
            <a:endParaRPr lang="es-ES" sz="2400" dirty="0" smtClean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890588"/>
            <a:ext cx="5867400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57800" y="6019800"/>
            <a:ext cx="2340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Solanki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&amp;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Stenflo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(1986)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20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5860" y="76200"/>
            <a:ext cx="8092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Be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careful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when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measuring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asymmetries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noisy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profiles</a:t>
            </a:r>
            <a:endParaRPr lang="es-ES" sz="2400" dirty="0" smtClean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2233" y="1066800"/>
            <a:ext cx="5559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affects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measurement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asymmetries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6" y="2039116"/>
            <a:ext cx="7351768" cy="36758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14183" y="6019800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??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1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26" y="2516797"/>
            <a:ext cx="8617174" cy="15980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48475" y="0"/>
            <a:ext cx="444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radiative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transfer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equation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882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2332" y="76200"/>
            <a:ext cx="4599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Explanation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for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area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asymmetry</a:t>
            </a:r>
            <a:endParaRPr lang="es-ES" sz="2400" dirty="0" smtClean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85" y="914400"/>
            <a:ext cx="2459831" cy="7929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6185" y="1981200"/>
            <a:ext cx="6891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integrand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denominator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non-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negative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88" y="3276600"/>
            <a:ext cx="4877425" cy="3251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99" y="2842017"/>
            <a:ext cx="662940" cy="542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20" y="2540000"/>
            <a:ext cx="794385" cy="54292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>
            <a:off x="1757139" y="3505200"/>
            <a:ext cx="1824261" cy="139720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72BFC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11" idx="2"/>
          </p:cNvCxnSpPr>
          <p:nvPr/>
        </p:nvCxnSpPr>
        <p:spPr bwMode="auto">
          <a:xfrm flipH="1">
            <a:off x="5943600" y="3082925"/>
            <a:ext cx="1067113" cy="14128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7732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8214" y="1981200"/>
            <a:ext cx="72875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Computing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amplitude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/min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bias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result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.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final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value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depends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number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wavelength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points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10" y="914400"/>
            <a:ext cx="1754981" cy="6215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83604" y="76200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Explanation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for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amplitude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asymmetry</a:t>
            </a:r>
            <a:endParaRPr lang="es-ES" sz="2400" dirty="0" smtClean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56" y="3048000"/>
            <a:ext cx="4052888" cy="385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787" y="3683573"/>
            <a:ext cx="4496425" cy="29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0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99157" y="76200"/>
            <a:ext cx="4145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Area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sunspots</a:t>
            </a:r>
            <a:endParaRPr lang="es-ES" sz="2400" dirty="0" smtClean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1143000"/>
            <a:ext cx="825258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largest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occurs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limb-side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penumbra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same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smtClean="0">
                <a:latin typeface="Roboto Light" pitchFamily="2" charset="0"/>
                <a:ea typeface="Roboto Light" pitchFamily="2" charset="0"/>
              </a:rPr>
              <a:t>as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umbra’s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blue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lobe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Stokes V</a:t>
            </a:r>
          </a:p>
          <a:p>
            <a:pPr marL="342900" indent="-342900">
              <a:buFont typeface="Arial" pitchFamily="34" charset="0"/>
              <a:buChar char="•"/>
            </a:pP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disk center-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side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penumbra shows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opposite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less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magnitude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penumbra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sunspots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at disk center shows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same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limb-side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penumbra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4114800"/>
            <a:ext cx="8247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explanation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development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several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models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.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successful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date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i="1" dirty="0" err="1" smtClean="0">
                <a:latin typeface="Roboto Light" pitchFamily="2" charset="0"/>
                <a:ea typeface="Roboto Light" pitchFamily="2" charset="0"/>
              </a:rPr>
              <a:t>embedded</a:t>
            </a:r>
            <a:r>
              <a:rPr lang="es-ES" i="1" dirty="0" smtClean="0">
                <a:latin typeface="Roboto Light" pitchFamily="2" charset="0"/>
                <a:ea typeface="Roboto Light" pitchFamily="2" charset="0"/>
              </a:rPr>
              <a:t> flux-</a:t>
            </a:r>
            <a:r>
              <a:rPr lang="es-ES" i="1" dirty="0" err="1" smtClean="0">
                <a:latin typeface="Roboto Light" pitchFamily="2" charset="0"/>
                <a:ea typeface="Roboto Light" pitchFamily="2" charset="0"/>
              </a:rPr>
              <a:t>tube</a:t>
            </a:r>
            <a:r>
              <a:rPr lang="es-ES" i="1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i="1" dirty="0" err="1" smtClean="0">
                <a:latin typeface="Roboto Light" pitchFamily="2" charset="0"/>
                <a:ea typeface="Roboto Light" pitchFamily="2" charset="0"/>
              </a:rPr>
              <a:t>model</a:t>
            </a:r>
            <a:endParaRPr lang="en-US" i="1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65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99157" y="76200"/>
            <a:ext cx="4145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Area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sunspots</a:t>
            </a:r>
            <a:endParaRPr lang="es-ES" sz="2400" dirty="0" smtClean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seq1.mp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19600" y="1542253"/>
            <a:ext cx="3657600" cy="2743200"/>
          </a:xfrm>
          <a:prstGeom prst="rect">
            <a:avLst/>
          </a:prstGeom>
        </p:spPr>
      </p:pic>
      <p:pic>
        <p:nvPicPr>
          <p:cNvPr id="8" name="full.mp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4400" y="1542253"/>
            <a:ext cx="3048000" cy="28687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48400" y="6400800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Schlichenmaier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et al. (1998)</a:t>
            </a:r>
          </a:p>
        </p:txBody>
      </p:sp>
    </p:spTree>
    <p:extLst>
      <p:ext uri="{BB962C8B-B14F-4D97-AF65-F5344CB8AC3E}">
        <p14:creationId xmlns:p14="http://schemas.microsoft.com/office/powerpoint/2010/main" val="126422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1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99157" y="76200"/>
            <a:ext cx="4145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Area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sunspots</a:t>
            </a:r>
            <a:endParaRPr lang="es-ES" sz="2400" dirty="0" smtClean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661988"/>
            <a:ext cx="8410575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41169" y="6248400"/>
            <a:ext cx="1874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Müller et al. (2002)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3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99157" y="76200"/>
            <a:ext cx="4145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Area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sunspots</a:t>
            </a:r>
            <a:endParaRPr lang="es-ES" sz="2400" dirty="0" smtClean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84474" y="6443246"/>
            <a:ext cx="149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smtClean="0">
                <a:latin typeface="Roboto Light" pitchFamily="2" charset="0"/>
                <a:ea typeface="Roboto Light" pitchFamily="2" charset="0"/>
              </a:rPr>
              <a:t>Borrero 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(2012)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t="1139" r="1694"/>
          <a:stretch/>
        </p:blipFill>
        <p:spPr bwMode="auto">
          <a:xfrm>
            <a:off x="942680" y="697584"/>
            <a:ext cx="7202080" cy="5779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36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16364" y="76200"/>
            <a:ext cx="3711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Weak-field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approximation</a:t>
            </a:r>
            <a:endParaRPr lang="en-US" sz="2400" dirty="0" err="1" smtClean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670" y="2362200"/>
            <a:ext cx="1957388" cy="7548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" y="1226403"/>
            <a:ext cx="7965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strength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induces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splitting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much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smaller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Doppler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width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695700"/>
            <a:ext cx="2474595" cy="342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10200" y="3429000"/>
            <a:ext cx="2707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optical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wavelengths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typical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Fe line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4549557" y="3657600"/>
            <a:ext cx="632043" cy="3429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2118360" cy="7294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1475" y="4876800"/>
            <a:ext cx="8016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A series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expansion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RT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different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levels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approximation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40" y="5791200"/>
            <a:ext cx="1417320" cy="26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82224" y="0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RTE at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zero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order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609600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Zero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order</a:t>
            </a:r>
            <a:endParaRPr lang="es-ES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1"/>
            <a:ext cx="4111203" cy="705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72818"/>
            <a:ext cx="2725647" cy="705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3551818"/>
            <a:ext cx="2658642" cy="705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648201"/>
            <a:ext cx="2596424" cy="7059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979" y="3360534"/>
            <a:ext cx="2609814" cy="44647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978" y="4216638"/>
            <a:ext cx="1684642" cy="4303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36" y="5001171"/>
            <a:ext cx="1650121" cy="4303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978" y="5830377"/>
            <a:ext cx="1620202" cy="43036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943600" y="2667000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Boundary</a:t>
            </a:r>
            <a:r>
              <a:rPr lang="es-ES" sz="2400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conditions</a:t>
            </a:r>
            <a:endParaRPr lang="en-US" sz="2400" dirty="0" err="1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0130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82224" y="0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RTE at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zero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order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609600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Zero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order</a:t>
            </a:r>
            <a:endParaRPr lang="es-ES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8853" y="1371600"/>
            <a:ext cx="6835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I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0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given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unpolarized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transfer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Q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0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=0, U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0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=0, V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0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=0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2819400"/>
            <a:ext cx="5872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zero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order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approximation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useless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explain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379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82224" y="0"/>
            <a:ext cx="2534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RTE at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first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order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609600"/>
            <a:ext cx="1343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First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order</a:t>
            </a:r>
            <a:endParaRPr lang="es-ES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5" y="1471830"/>
            <a:ext cx="929640" cy="293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5" y="2133600"/>
            <a:ext cx="1048486" cy="3142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5" y="2895600"/>
            <a:ext cx="1003589" cy="2931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5" y="3532019"/>
            <a:ext cx="7774112" cy="8161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00419" y="4800600"/>
            <a:ext cx="4727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RTE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V</a:t>
            </a:r>
            <a:r>
              <a:rPr lang="es-ES" sz="2400" baseline="-25000" dirty="0" smtClean="0">
                <a:latin typeface="Roboto Light" pitchFamily="2" charset="0"/>
                <a:ea typeface="Roboto Light" pitchFamily="2" charset="0"/>
              </a:rPr>
              <a:t>1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equal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of </a:t>
            </a:r>
            <a:endParaRPr lang="en-US" sz="24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95" y="4668300"/>
            <a:ext cx="2660334" cy="72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80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317" y="0"/>
            <a:ext cx="845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Circular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proportional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flux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density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45" y="1066800"/>
            <a:ext cx="4522455" cy="7609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372" y="2286000"/>
            <a:ext cx="3657600" cy="3518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96772" y="2826603"/>
            <a:ext cx="1277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Line </a:t>
            </a:r>
          </a:p>
          <a:p>
            <a:pPr algn="ctr"/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wavelength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(Å)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80499" y="2819400"/>
            <a:ext cx="944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Field</a:t>
            </a:r>
          </a:p>
          <a:p>
            <a:pPr algn="ctr"/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strength</a:t>
            </a:r>
            <a:endParaRPr lang="es-ES" sz="1600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(G)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20" name="Straight Arrow Connector 19"/>
          <p:cNvCxnSpPr>
            <a:stCxn id="18" idx="0"/>
          </p:cNvCxnSpPr>
          <p:nvPr/>
        </p:nvCxnSpPr>
        <p:spPr bwMode="auto">
          <a:xfrm flipH="1" flipV="1">
            <a:off x="6196972" y="2590800"/>
            <a:ext cx="755772" cy="228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17" idx="0"/>
          </p:cNvCxnSpPr>
          <p:nvPr/>
        </p:nvCxnSpPr>
        <p:spPr bwMode="auto">
          <a:xfrm flipV="1">
            <a:off x="5235729" y="2590800"/>
            <a:ext cx="504043" cy="2358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1643291" y="2819400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Zeeman</a:t>
            </a:r>
            <a:endParaRPr lang="es-ES" sz="1600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shift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(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mÅ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)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25" name="Straight Arrow Connector 24"/>
          <p:cNvCxnSpPr>
            <a:stCxn id="23" idx="0"/>
          </p:cNvCxnSpPr>
          <p:nvPr/>
        </p:nvCxnSpPr>
        <p:spPr bwMode="auto">
          <a:xfrm flipV="1">
            <a:off x="2111529" y="2590800"/>
            <a:ext cx="427843" cy="228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1117368" y="4503003"/>
            <a:ext cx="6909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expression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can be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used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infer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flux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density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B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cos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smtClean="0">
                <a:latin typeface="Symbol" pitchFamily="18" charset="2"/>
                <a:ea typeface="Roboto Light" pitchFamily="2" charset="0"/>
              </a:rPr>
              <a:t>q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measuring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Stokes V and I</a:t>
            </a:r>
            <a:endParaRPr lang="en-US" sz="2400" dirty="0" err="1" smtClean="0">
              <a:latin typeface="Symbol" pitchFamily="18" charset="2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459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frac{d}{ds} \left[ &#10;\begin{array}{c}&#10;I \\&#10;Q \\&#10;U \\&#10;V &#10;\end{array}&#10;\right] = \left[&#10;\begin{array}{c}&#10;\epsilon_I \\&#10;\epsilon_Q \\&#10;\epsilon_U \\&#10;\epsilon_V &#10;\end{array}&#10;\right]&#10;-&#10;\left[&#10;\begin{array}{cccc}&#10;\eta_I &amp; \eta_Q &amp; \eta_U &amp; \eta_V \\&#10;\eta_Q &amp; \eta_I &amp; -\rho_V &amp; -\rho_U \\&#10;\eta_U &amp; -\rho_V &amp; \eta_I &amp; \rho_Q \\&#10;\eta_V &amp; \rho_U &amp; -\rho_Q &amp; \eta_I  &#10;\end{array}&#10;\right]&#10;\left[ &#10;\begin{array}{c}&#10;I \\&#10;Q \\&#10;U \\&#10;V &#10;\end{array}&#10;\right]&#10;\]&#10;&#10;&#10;\end{document}"/>
  <p:tag name="IGUANATEXSIZE" val="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lim_{\tau_c \to \infty} I_0 = B(T(\tau_c)) \]&#10;&#10;&#10;\end{document}"/>
  <p:tag name="IGUANATEXSIZE" val="3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A = s \frac{\int V(\lambda) d\lambda}{\int |V(\lambda)| d\lambda} \]&#10;&#10;&#10;\end{document}"/>
  <p:tag name="IGUANATEXSIZE" val="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a = \frac{a_b-a_r}{a_b+a_r} \]&#10;&#10;&#10;\end{document}"/>
  <p:tag name="IGUANATEXSIZE" val="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A = \frac{A_b-A_r}{A_b+A_r} \]&#10;&#10;&#10;\end{document}"/>
  <p:tag name="IGUANATEXSIZE" val="2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A \propto \frac{d|B_\tau|}{d\tau} &#10; \frac{dv}{d\tau} \]&#10;&#10;&#10;\end{document}"/>
  <p:tag name="IGUANATEXSIZE" val="2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A \propto \frac{d|B_\tau|}{d\tau} &#10; \frac{dv}{d\tau} \]&#10;&#10;&#10;\end{document}"/>
  <p:tag name="IGUANATEXSIZE" val="2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A = s \frac{\int V(\lambda) d\lambda}{\int |V(\lambda)| d\lambda} \]&#10;&#10;&#10;\end{document}"/>
  <p:tag name="IGUANATEXSIZE" val="2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sum_i N_i\]&#10;&#10;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sum_i |N_i|\]&#10;&#10;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a = \frac{a_b-a_r}{a_b+a_r} \]&#10;&#10;&#10;\end{document}"/>
  <p:tag name="IGUANATEXSIZE" val="2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p(\mathrm{max}(x)) = n \left[P(x) \right]^{n-1}&#10;p(x)\]&#10;&#10;&#10;\end{document}"/>
  <p:tag name="IGUANATEXSIZE" val="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lim_{\tau_c \to \infty} Q_0 = 0 \]&#10;&#10;&#10;\end{document}"/>
  <p:tag name="IGUANATEXSIZE" val="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lim_{\tau_c \to \infty} U_0 = 0 \]&#10;&#10;&#10;\end{document}"/>
  <p:tag name="IGUANATEXSIZE" val="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lim_{\tau_c \to \infty} V_0 = 0 \]&#10;&#10;&#10;\end{document}"/>
  <p:tag name="IGUANATEXSIZE" val="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_1=0\]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Q_1=0 \]&#10;&#10;&#10;\end{document}"/>
  <p:tag name="IGUANATEXSIZE" val="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U_1=0 \]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frac{dV_1}{d\tau_c} = (1+\kappa_L \eta) V_1&#10;- \Delta \lambda_B g_\mathrm{eff} \cos \theta \kappa_L \eta'(I_0-S_L) \]&#10;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- \Delta \lambda_B g_\mathrm{eff} \cos \theta \frac{dI}{d\lambda}&#10; \]&#10;&#10;&#10;\end{document}"/>
  <p:tag name="IGUANATEXSIZE" val="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_1(\lambda) = -\Delta \lambda_B &#10;g_\mathrm{eff} \cos \theta \frac{dI(\lambda)}{d\lambda}&#10;\]&#10;&#10;&#10;\end{document}"/>
  <p:tag name="IGUANATEXSIZE" val="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g_\mathrm{eff} &#10;\frac{\Delta \lambda_B}{\Delta \lambda_D} \ll 1\]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\lambda_B \approx 4.6686 \times&#10;10^{-10} \lambda_0^2 B&#10;\]&#10;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_1(\lambda) = -4.6686 \times 10^{-10} \lambda_0^2 B &#10;g_\mathrm{eff} \cos \theta \frac{dI(\lambda)}{d\lambda}&#10;\]&#10;&#10;&#10;\end{document}"/>
  <p:tag name="IGUANATEXSIZE" val="3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_1(\lambda) = \alpha \frac{dI(\lambda)}{d\lambda}&#10;\]&#10;&#10;&#10;\end{document}"/>
  <p:tag name="IGUANATEXSIZE" val="3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tan 2 \chi = \frac{U(\lambda)}{Q(\lambda)}&#10;\]&#10;&#10;&#10;\end{document}"/>
  <p:tag name="IGUANATEXSIZE" val="3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bar Q(\lambda) \approx -\frac{1}{4}&#10;\Delta \lambda_B^2 \bar{G} \frac{d^2 I(\lambda)}{d\lambda^2}&#10;\]&#10;&#10;&#10;\end{document}"/>
  <p:tag name="IGUANATEXSIZE" val="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g_\mathrm{eff}= \frac{1}{2} (g_u+g_l) + &#10;\frac{1}{4} (g_u-g_l) \left[ J_u(J_u+1) - J_l(J_l+1) \right] &#10; \]&#10;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bar{G} = g_\mathrm{eff}^2 - \delta &#10; \]&#10;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= \frac{1}{80}(g_u-g_l)^2(16s-7d^2-4)&#10; \]&#10;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=J_u(J_u+1)+J_l(J_l+1)&#10; \]&#10;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d=J_u(J_u+1)-J_l(J_l+1)&#10; \]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g_\mathrm{eff} &#10;B \ll 2500 G\]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\lambda_B \approx 4.6686 \times&#10;10^{-10} \lambda_0^2 B&#10;\]&#10;&#10;&#10;\end{document}"/>
  <p:tag name="IGUANATEXSIZE" val="3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\lambda_B=0.202 \,\, \mathrm{nm}\] &#10;&#10;&#10;\end{document}"/>
  <p:tag name="IGUANATEXSIZE" val="3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\lambda_D=0.053 \,\, \mathrm{nm}\] &#10;&#10;&#10;\end{document}"/>
  <p:tag name="IGUANATEXSIZE" val="3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\lambda_B \approx 4.6686 \times&#10;10^{-10} \lambda_0^2 B&#10;\]&#10;&#10;&#10;\end{document}"/>
  <p:tag name="IGUANATEXSIZE" val="3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(\lambda)=I_c\left[1-p_p(\lambda)\right]\] &#10;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(\lambda)=I_c\left[1-p_r(\lambda)\right]\] &#10;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(\lambda)=I_c\left[1-p_b(\lambda)\right]\] &#10;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Q(\lambda)=I_c p_b(\lambda) \frac{\sin^2\theta \cos 2\chi}{1+\cos^2 \theta}\] &#10;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U(\lambda)=I_c p_b(\lambda) \frac{\sin^2\theta \sin 2\chi}{1+\cos^2 \theta}\] &#10;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(\lambda)=2I_c p_b(\lambda) \frac{\cos\theta}{1+\cos^2 \theta}\] 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\lambda_B =&#10;\frac{\lambda_0^2 e_0 B}{4\pi m c^2}&#10;\]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Q(\lambda)=-I_c p_p(\lambda) \cos 2\chi\] &#10;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U(\lambda)=-I_c p_p(\lambda) \sin 2\chi\] &#10;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(\lambda)=0\] &#10;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Q(\lambda)=I_c p_r(\lambda) \frac{\sin^2\theta \cos 2\chi}{1+\cos^2 \theta}\] &#10;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U(\lambda)=I_c p_r(\lambda) \frac{\sin^2\theta \sin 2\chi}{1+\cos^2 \theta}\] &#10;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(\lambda)=2I_c p_r(\lambda) \frac{\cos\theta}{1+\cos^2 \theta}\] &#10;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\lambda_B \approx 4.6686 \times&#10;10^{-10} \lambda_0^2 B&#10;\]&#10;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tan 2\chi = \frac{U(\lambda)}{Q(\lambda)}\] &#10;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frac{2\cos \theta}{\sin^2 \theta} = &#10;\frac{V(\lambda)}{\sqrt{Q^2(\lambda)+U^(\lambda)}}\] &#10;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_V = \frac{\int V(\lambda) p(\lambda) \mathrm{d}\lambda}&#10;{\int I(\lambda) p(\lambda)\mathrm{d}\lambda}\]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bf{B} \to \alpha \mathbf{B} \]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(\lambda) =- \Delta \lambda_B g_\mathrm{eff} \cos \theta \frac{dI}{d\lambda}&#10; \]&#10;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_V=C_\parallel B_\parallel&#10; \]&#10;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(\lambda) \neq f(B)&#10; \]&#10;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X = X(d_c,\lambda_0,\lambda_F,\Delta \lambda_0,\Delta \lambda_F) \]&#10;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_V = -\Delta \lambda_B g_\mathrm{eff} \cos \theta X\]&#10;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p(\lambda) = &#10;k \exp \left[-\left( \frac{\lambda-\lambda_F}{\Delta \lambda_F} \right)^2 \right]&#10; \]&#10;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(\lambda) = I_c \left[&#10;1-d_c \exp \left[-\left( \frac{\lambda-\lambda_0}{\Delta \lambda_p} \right)^2 \right]&#10;\right] \]&#10;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_V = \frac{\int V(\lambda) p(\lambda)\mathrm{d}\lambda}&#10;{\int I(\lambda) p(\lambda)\mathrm{d}\lambda}\]&#10;&#10;&#10;\end{document}"/>
  <p:tag name="IGUANATEXSIZE" val="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_Q = \frac{\int Q(\lambda) p'(\lambda)\mathrm{d}\lambda}&#10;{\int I(\lambda) p'(\lambda)\mathrm{d}\lambda}\]&#10;&#10;&#10;\end{document}"/>
  <p:tag name="IGUANATEXSIZE" val="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_U = \frac{\int U(\lambda) p'(\lambda)\mathrm{d}\lambda}&#10;{\int I(\lambda) p'(\lambda)\mathrm{d}\lambda}\]&#10;&#10;&#10;\end{document}"/>
  <p:tag name="IGUANATEXSIZE" val="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frac{dI_0}{d\tau_c} = I_0 - S_c + \kappa_L &#10;\eta(I_0-S_L) \]&#10;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_Q=C_\perp B_\perp^2 \cos 2 \chi_B&#10; \]&#10;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bar Q(\lambda) \approx -\frac{1}{4}&#10;\Delta \lambda_B^2 \bar{G} \frac{d^2 I(\lambda)}{d\lambda^2}&#10;\]&#10;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Y = Y(d_c,\lambda_0,\lambda_F,\Delta \lambda_0,\Delta \lambda_F) \]&#10;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_Q = -\frac{1}{4} \Delta \lambda_B^2 \bar{G} Y\]&#10;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_U=C_\perp B_\perp^2 \sin 2 \chi_B&#10; \]&#10;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p(\lambda) = &#10;k \exp \left[-\left( \frac{\lambda-\lambda_F}{\Delta \lambda_F} \right)^2 \right]&#10; \]&#10;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(\lambda) = I_c \left[&#10;1-d_c \exp \left[-\left( \frac{\lambda-\lambda_0}{\Delta \lambda_p} \right)^2 \right]&#10;\right] \]&#10;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_\pm(\lambda) = \frac{1}{2} \left[&#10;I(\lambda) \pm V(\lambda) \right]&#10; \]&#10;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lambda_+^{(b)} - \lambda_-^{(b)} = &#10;2 g_\mathrm{eff} \Delta \lambda_B \cos \theta \]&#10;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lambda_+^{(g)} - \lambda_-^{(g)} = &#10;2 g_\mathrm{eff} \Delta \lambda_B \cos \theta \]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frac{dQ_0}{d\tau_c} = (1+\kappa_L \eta) Q_0 \]&#10;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lambda_\pm^{(g)} = &#10;\frac{\int \left[ \frac{1}{2} I_c - I_\pm(\lambda) \right] &#10;\lambda \mathrm{d}\lambda}&#10;{\int \left[ \frac{1}{2} I_c - I_\pm(\lambda) \right] &#10; \mathrm{d}\lambda}\]&#10;&#10;&#10;\end{document}"/>
  <p:tag name="IGUANATEXSIZE" val="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_\pm(\lambda) = \frac{1}{2} \left[&#10;I(\lambda) \pm V(\lambda) \right]&#10; \]&#10;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_\pm(\lambda) = \frac{1}{2} \left[&#10;I(\lambda) \mp g_\mathrm{eff} \Delta \lambda_B \cos \theta \frac{dI}{d\lambda}&#10; \right]&#10; \]&#10;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_V(P) = &#10;\frac{\int V(\lambda,P) p(\lambda)\mathrm{d}\lambda}&#10;{\int I(\lambda,P) p(\lambda)\mathrm{d}\lambda}\]&#10;&#10;&#10;\end{document}"/>
  <p:tag name="IGUANATEXSIZE" val="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{S_V}_\Sigma = &#10;\frac{\int_\Sigma \mathrm{d}S&#10;\int V(\lambda,P) p(\lambda) \mathrm{d}\lambda}&#10;{\int_\Sigma \mathrm{d}S \int I(\lambda,P) p(\lambda) \mathrm{d}\lambda}\]&#10;&#10;&#10;\end{document}"/>
  <p:tag name="IGUANATEXSIZE" val="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{S_V}_\Sigma = &#10;\frac{\int_\Sigma C_\parallel(P) B_\parallel(P) \mathcal{I}(P) dS}&#10;{\int_\Sigma \mathcal{I}(P) dS}\]&#10;&#10;&#10;\end{document}"/>
  <p:tag name="IGUANATEXSIZE" val="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_V(P) = &#10;\frac{\int V(\lambda,P) p(\lambda)\mathrm{d}\lambda}&#10;{\int I(\lambda,P) p(\lambda)\mathrm{d}\lambda}\]&#10;&#10;&#10;\end{document}"/>
  <p:tag name="IGUANATEXSIZE" val="2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cal{I}(P) = \int I(\lambda,P) p(\lambda) \mathrm{d}\lambda\]&#10;&#10;&#10;\end{document}"/>
  <p:tag name="IGUANATEXSIZE" val="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(B_\parallel)_\mathrm{app}= &#10;\frac{\int_\Sigma C_\parallel(P) B_\parallel(P) \mathcal{I}(P) dS}&#10;{(C_\parallel)_q \int_\Sigma \mathcal{I}(P) dS}\]&#10;&#10;&#10;\end{document}"/>
  <p:tag name="IGUANATEXSIZE" val="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C_\parallel(P) = (C_\parallel)_q\]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frac{dU_0}{d\tau_c} = (1+\kappa_L \eta) U_0 \]&#10;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(B_\parallel)_\mathrm{app} = \frac{1}{A}&#10;\int_\Sigma B_\parallel(P) \mathrm{d}S\]&#10;&#10;&#10;\end{document}"/>
  <p:tag name="IGUANATEXSIZE" val="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(B_\parallel)_\mathrm{app} = &#10;\frac{f (C_\parallel)_m \mathcal{I}_m}&#10;{(C_\parallel)_q \left[ (1-f)\mathcal{I}_q + &#10;f \mathcal{I}_m\right]} (B_\parallel)_m\]&#10;&#10;&#10;\end{document}"/>
  <p:tag name="IGUANATEXSIZE" val="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cal{I}_q \]&#10;&#10;&#10;\end{document}"/>
  <p:tag name="IGUANATEXSIZE" val="2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cal{I}_m \]&#10;&#10;&#10;\end{document}"/>
  <p:tag name="IGUANATEXSIZE" val="2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(B_\parallel)_\mathrm{app} = &#10;\frac{f \Theta}{1-f+f\Theta} (B_\parallel)_m\]&#10;&#10;&#10;\end{document}"/>
  <p:tag name="IGUANATEXSIZE" val="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cal{I}_m = \Theta \mathcal{I}_q\]&#10;&#10;&#10;\end{document}"/>
  <p:tag name="IGUANATEXSIZE" val="2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(C_\parallel)_q = (C_\parallel)_m\]&#10;&#10;&#10;\end{document}"/>
  <p:tag name="IGUANATEXSIZE" val="2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(B_\perp)_\mathrm{app} = &#10;\sqrt{\frac{f (C_\perp)_m \mathcal{I}'_m}&#10;{(C_\perp)_q \left[ (1-f)\mathcal{I}'_q + &#10;f \mathcal{I}'_m\right]}} (B_\perp)_m\]&#10;&#10;&#10;\end{document}"/>
  <p:tag name="IGUANATEXSIZE" val="2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cal{I}_q \]&#10;&#10;&#10;\end{document}"/>
  <p:tag name="IGUANATEXSIZE" val="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cal{I}_m \]&#10;&#10;&#10;\end{document}"/>
  <p:tag name="IGUANATEXSIZE" val="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frac{dV_0}{d\tau_c} = (1+\kappa_L \eta) V_0 \]&#10;&#10;&#10;\end{document}"/>
  <p:tag name="IGUANATEXSIZE" val="3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(B_\perp)_\mathrm{app} = &#10;\sqrt{\frac{f \Theta}{1-f+f\Theta}} (B_\perp)_m\]&#10;&#10;&#10;\end{document}"/>
  <p:tag name="IGUANATEXSIZE" val="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cal{I}_m = \Theta \mathcal{I}_q\]&#10;&#10;&#10;\end{document}"/>
  <p:tag name="IGUANATEXSIZE" val="2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(C_\parallel)_q = (C_\parallel)_m\]&#10;&#10;&#10;\end{document}"/>
  <p:tag name="IGUANATEXSIZE" val="2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tan \theta_\mathrm{app} = &#10;\frac{(B_\perp)_\mathrm{app}}{(B_\parallel)_\mathrm{app})} = &#10;\frac{\tan \theta_m}{\sqrt{x}}&#10;\]&#10;\end{document}"/>
  <p:tag name="IGUANATEXSIZE" val="2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x = \frac{f \Theta}{1-f+f\Theta} \]&#10;&#10;&#10;\end{document}"/>
  <p:tag name="IGUANATEXSIZE" val="2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(\lambda_\pm^{(g)})_\Sigma = &#10;\frac{\int_\Sigma \mathrm{d}S&#10;\int \left[ \frac{1}{2}I_c(P) - I_\pm(\lambda,P) \right] \lambda&#10;\mathrm{d}\lambda}{\int_\Sigma \mathrm{d}S&#10;\int \left[ \frac{1}{2}I_c(P) - I_\pm(\lambda,P) \right] \lambda&#10;\mathrm{d}\lambda}\]&#10;&#10;&#10;\end{document}"/>
  <p:tag name="IGUANATEXSIZE" val="2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(B_\parallel)_\mathrm{app}= &#10;\frac{\int_\Sigma B_\parallel(P) \mathcal{I}(P) dS}&#10;{\int_\Sigma \mathcal{I}(P) dS}\]&#10;&#10;&#10;\end{document}"/>
  <p:tag name="IGUANATEXSIZE" val="2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cal{I}_\pm(P) = \int \left[ \frac{1}{2}&#10;I_c(P) - I_\pm(\lambda,P) \right] \mathrm{d}\lambda \]&#10;&#10;&#10;\end{document}"/>
  <p:tag name="IGUANATEXSIZE" val="2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R = \frac{(S_V)_1}{(S_V)_2} = &#10;\frac{(g_\mathrm{eff})_1}{(g_\mathrm{eff})_2} \]&#10;&#10;&#10;\end{document}"/>
  <p:tag name="IGUANATEXSIZE" val="2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R = \frac{(S_V)_1}{(S_V)_2} &lt; &#10;\frac{(g_\mathrm{eff})_1}{(g_\mathrm{eff})_2} \]&#10;&#10;&#10;\end{document}"/>
  <p:tag name="IGUANATEXSIZE" val="25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Roboto Light" pitchFamily="2" charset="0"/>
            <a:ea typeface="Roboto Light" pitchFamily="2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80631</TotalTime>
  <Words>999</Words>
  <Application>Microsoft Office PowerPoint</Application>
  <PresentationFormat>On-screen Show (4:3)</PresentationFormat>
  <Paragraphs>213</Paragraphs>
  <Slides>45</Slides>
  <Notes>33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Art</dc:creator>
  <cp:lastModifiedBy>Art</cp:lastModifiedBy>
  <cp:revision>346</cp:revision>
  <dcterms:created xsi:type="dcterms:W3CDTF">2010-04-26T10:49:11Z</dcterms:created>
  <dcterms:modified xsi:type="dcterms:W3CDTF">2015-04-15T08:29:18Z</dcterms:modified>
</cp:coreProperties>
</file>